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s/comment1.xml" ContentType="application/vnd.openxmlformats-officedocument.presentationml.comments+xml"/>
  <Override PartName="/ppt/slides/slide12.xml" ContentType="application/vnd.openxmlformats-officedocument.presentationml.slide+xml"/>
  <Override PartName="/ppt/comments/comment2.xml" ContentType="application/vnd.openxmlformats-officedocument.presentationml.comment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20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安南" initials="安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comments" Target="comments/comment1.xml"/><Relationship Id="rId20" Type="http://schemas.openxmlformats.org/officeDocument/2006/relationships/slide" Target="slides/slide12.xml"/><Relationship Id="rId21" Type="http://schemas.openxmlformats.org/officeDocument/2006/relationships/comments" Target="comments/comment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1-04T22:54:10.083" idx="1">
    <p:pos x="9017" y="-539"/>
    <p:text>职能不同，导致编码器不同
测试提bug的问题，直接提了他的期望也就是问题Y，但是我和产品看到的他提出的期望其实并不是我们要解决本质上的X问题
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1-04T23:10:17.913" idx="2">
    <p:pos x="10090" y="99"/>
    <p:text>大局观
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主题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/>
            </a:lvl1pPr>
          </a:lstStyle>
          <a:p>
            <a:pPr/>
            <a:r>
              <a:t>主题</a:t>
            </a:r>
          </a:p>
        </p:txBody>
      </p:sp>
      <p:sp>
        <p:nvSpPr>
          <p:cNvPr id="16" name="位置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/>
            </a:lvl1pPr>
          </a:lstStyle>
          <a:p>
            <a:pPr/>
            <a:r>
              <a:t>位置</a:t>
            </a:r>
          </a:p>
        </p:txBody>
      </p:sp>
      <p:sp>
        <p:nvSpPr>
          <p:cNvPr id="17" name="作者和日期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54990">
              <a:defRPr spc="102" sz="3420"/>
            </a:lvl1pPr>
          </a:lstStyle>
          <a:p>
            <a:pPr/>
            <a:r>
              <a:t>作者和日期</a:t>
            </a:r>
          </a:p>
        </p:txBody>
      </p:sp>
      <p:sp>
        <p:nvSpPr>
          <p:cNvPr id="18" name="演示文稿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演示文稿标题</a:t>
            </a:r>
          </a:p>
        </p:txBody>
      </p:sp>
      <p:sp>
        <p:nvSpPr>
          <p:cNvPr id="19" name="正文级别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说明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正文级别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线条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显著事实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正文级别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事实信息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60831">
              <a:defRPr spc="100" sz="3359">
                <a:solidFill>
                  <a:schemeClr val="accent1"/>
                </a:solidFill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33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线条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属性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 defTabSz="554990">
              <a:defRPr spc="102" sz="3420">
                <a:solidFill>
                  <a:schemeClr val="accent1"/>
                </a:solidFill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43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线条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正文级别 1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粉色墙壁前的粉色三抽屉梳妆台上的粉色打字机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粉色背景上明亮的绿松石色盒式磁带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黄色背景下绿色架子上的小复古时钟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四台并排的荧光色（粉色、蓝色、橙色和绿色）老式电视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黄色背景下绿色架子上的一排七个小复古时钟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主题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>
                <a:solidFill>
                  <a:srgbClr val="FFFFFF"/>
                </a:solidFill>
              </a:defRPr>
            </a:lvl1pPr>
          </a:lstStyle>
          <a:p>
            <a:pPr/>
            <a:r>
              <a:t>主题</a:t>
            </a:r>
          </a:p>
        </p:txBody>
      </p:sp>
      <p:sp>
        <p:nvSpPr>
          <p:cNvPr id="29" name="位置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>
                <a:solidFill>
                  <a:srgbClr val="FFFFFF"/>
                </a:solidFill>
              </a:defRPr>
            </a:lvl1pPr>
          </a:lstStyle>
          <a:p>
            <a:pPr/>
            <a:r>
              <a:t>位置</a:t>
            </a:r>
          </a:p>
        </p:txBody>
      </p:sp>
      <p:sp>
        <p:nvSpPr>
          <p:cNvPr id="30" name="作者和日期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54990">
              <a:defRPr spc="102" sz="342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31" name="线条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线条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线条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正文级别 1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演示文稿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演示文稿标题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（备选）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文级别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标题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46" name="粉色墙壁前的粉色三抽屉梳妆台上的粉色打字机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线条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幻灯片标题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幻灯片标题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78" name="正文级别 1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黄色图案墙纸前的老式电视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线条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线条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章节标题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0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线条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线条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幻灯片标题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102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议程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54990">
              <a:defRPr spc="102" sz="3420">
                <a:solidFill>
                  <a:srgbClr val="8AACB9"/>
                </a:solidFill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议程标题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议程标题</a:t>
            </a:r>
          </a:p>
        </p:txBody>
      </p:sp>
      <p:sp>
        <p:nvSpPr>
          <p:cNvPr id="112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文稿标题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演示文稿标题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线条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线条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线条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线条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幻灯片编号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omments" Target="../comments/comment1.xml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omments" Target="../comments/comment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oolshell.cn/articles/10804.html" TargetMode="External"/><Relationship Id="rId3" Type="http://schemas.openxmlformats.org/officeDocument/2006/relationships/hyperlink" Target="https://en.wikipedia.org/wiki/XY_problem" TargetMode="External"/><Relationship Id="rId4" Type="http://schemas.openxmlformats.org/officeDocument/2006/relationships/hyperlink" Target="https://meta.stackexchange.com/questions/66377/what-is-the-xy-problem" TargetMode="External"/><Relationship Id="rId5" Type="http://schemas.openxmlformats.org/officeDocument/2006/relationships/hyperlink" Target="http://www.catb.org/esr/faqs/smart-questions.html#goal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2024年1月月会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37463">
              <a:defRPr spc="80" sz="2024"/>
            </a:lvl1pPr>
          </a:lstStyle>
          <a:p>
            <a:pPr/>
            <a:r>
              <a:t>2024年1月月会</a:t>
            </a:r>
          </a:p>
        </p:txBody>
      </p:sp>
      <p:sp>
        <p:nvSpPr>
          <p:cNvPr id="181" name="来广营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来广营</a:t>
            </a:r>
          </a:p>
        </p:txBody>
      </p:sp>
      <p:sp>
        <p:nvSpPr>
          <p:cNvPr id="182" name="安南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安南</a:t>
            </a:r>
          </a:p>
        </p:txBody>
      </p:sp>
      <p:sp>
        <p:nvSpPr>
          <p:cNvPr id="183" name="X-Y 问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X-Y 问题</a:t>
            </a:r>
          </a:p>
        </p:txBody>
      </p:sp>
      <p:sp>
        <p:nvSpPr>
          <p:cNvPr id="184" name="问题背后真正的问题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问题背后真正的问题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思维定势"/>
          <p:cNvSpPr txBox="1"/>
          <p:nvPr>
            <p:ph type="title"/>
          </p:nvPr>
        </p:nvSpPr>
        <p:spPr>
          <a:xfrm>
            <a:off x="1333072" y="818582"/>
            <a:ext cx="20205701" cy="1651001"/>
          </a:xfrm>
          <a:prstGeom prst="rect">
            <a:avLst/>
          </a:prstGeom>
        </p:spPr>
        <p:txBody>
          <a:bodyPr/>
          <a:lstStyle>
            <a:lvl1pPr defTabSz="531622">
              <a:defRPr spc="172" sz="8645"/>
            </a:lvl1pPr>
          </a:lstStyle>
          <a:p>
            <a:pPr/>
            <a:r>
              <a:t>思维定势</a:t>
            </a:r>
          </a:p>
        </p:txBody>
      </p:sp>
      <p:grpSp>
        <p:nvGrpSpPr>
          <p:cNvPr id="216" name="成组"/>
          <p:cNvGrpSpPr/>
          <p:nvPr/>
        </p:nvGrpSpPr>
        <p:grpSpPr>
          <a:xfrm>
            <a:off x="2194933" y="2920223"/>
            <a:ext cx="6851028" cy="7875554"/>
            <a:chOff x="0" y="0"/>
            <a:chExt cx="6851026" cy="7875552"/>
          </a:xfrm>
        </p:grpSpPr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24525"/>
              <a:ext cx="6851027" cy="6851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刻舟求剑"/>
            <p:cNvSpPr txBox="1"/>
            <p:nvPr/>
          </p:nvSpPr>
          <p:spPr>
            <a:xfrm>
              <a:off x="1875843" y="-1"/>
              <a:ext cx="3099340" cy="6731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刻舟求剑</a:t>
              </a:r>
            </a:p>
          </p:txBody>
        </p:sp>
      </p:grpSp>
      <p:grpSp>
        <p:nvGrpSpPr>
          <p:cNvPr id="221" name="成组"/>
          <p:cNvGrpSpPr/>
          <p:nvPr/>
        </p:nvGrpSpPr>
        <p:grpSpPr>
          <a:xfrm>
            <a:off x="10824136" y="2926532"/>
            <a:ext cx="13148844" cy="9182247"/>
            <a:chOff x="0" y="0"/>
            <a:chExt cx="13148842" cy="9182246"/>
          </a:xfrm>
        </p:grpSpPr>
        <p:pic>
          <p:nvPicPr>
            <p:cNvPr id="21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61432" y="813467"/>
              <a:ext cx="4825980" cy="6775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在手里拿着锤子的人看来，所有的问题都是钉子。"/>
            <p:cNvSpPr txBox="1"/>
            <p:nvPr/>
          </p:nvSpPr>
          <p:spPr>
            <a:xfrm>
              <a:off x="2513177" y="8509146"/>
              <a:ext cx="9386120" cy="6731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在手里拿着锤子的人看来，所有的问题都是钉子。</a:t>
              </a:r>
            </a:p>
          </p:txBody>
        </p:sp>
        <p:sp>
          <p:nvSpPr>
            <p:cNvPr id="219" name="To the man with only a hammer, every problem looks like a nail"/>
            <p:cNvSpPr txBox="1"/>
            <p:nvPr/>
          </p:nvSpPr>
          <p:spPr>
            <a:xfrm>
              <a:off x="0" y="7718944"/>
              <a:ext cx="13148843" cy="6604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pc="0" sz="3200">
                  <a:solidFill>
                    <a:srgbClr val="FFFFFF"/>
                  </a:solidFill>
                </a:defRPr>
              </a:pPr>
              <a:r>
                <a:t>To the man with only a </a:t>
              </a:r>
              <a:r>
                <a:rPr>
                  <a:solidFill>
                    <a:srgbClr val="FF7008"/>
                  </a:solidFill>
                </a:rPr>
                <a:t>hammer</a:t>
              </a:r>
              <a:r>
                <a:t>, every problem looks like a </a:t>
              </a:r>
              <a:r>
                <a:rPr>
                  <a:solidFill>
                    <a:srgbClr val="FF7008"/>
                  </a:solidFill>
                </a:rPr>
                <a:t>nail</a:t>
              </a:r>
            </a:p>
          </p:txBody>
        </p:sp>
        <p:sp>
          <p:nvSpPr>
            <p:cNvPr id="220" name="查理·芒格"/>
            <p:cNvSpPr txBox="1"/>
            <p:nvPr/>
          </p:nvSpPr>
          <p:spPr>
            <a:xfrm>
              <a:off x="5341879" y="0"/>
              <a:ext cx="2465084" cy="683666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查理·芒格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2"/>
      <p:bldP build="whole" bldLvl="1" animBg="1" rev="0" advAuto="0" spid="2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信息误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259" sz="8640"/>
            </a:lvl1pPr>
          </a:lstStyle>
          <a:p>
            <a:pPr/>
            <a:r>
              <a:t>信息误解</a:t>
            </a:r>
          </a:p>
        </p:txBody>
      </p:sp>
      <p:pic>
        <p:nvPicPr>
          <p:cNvPr id="22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3459" y="3741218"/>
            <a:ext cx="14157082" cy="6945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成组"/>
          <p:cNvGrpSpPr/>
          <p:nvPr/>
        </p:nvGrpSpPr>
        <p:grpSpPr>
          <a:xfrm>
            <a:off x="2386625" y="10533150"/>
            <a:ext cx="19280927" cy="1672655"/>
            <a:chOff x="0" y="0"/>
            <a:chExt cx="19280924" cy="1672653"/>
          </a:xfrm>
        </p:grpSpPr>
        <p:sp>
          <p:nvSpPr>
            <p:cNvPr id="225" name="产品"/>
            <p:cNvSpPr/>
            <p:nvPr/>
          </p:nvSpPr>
          <p:spPr>
            <a:xfrm>
              <a:off x="0" y="0"/>
              <a:ext cx="3792889" cy="71162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产品</a:t>
              </a:r>
            </a:p>
          </p:txBody>
        </p:sp>
        <p:sp>
          <p:nvSpPr>
            <p:cNvPr id="226" name="后端"/>
            <p:cNvSpPr/>
            <p:nvPr/>
          </p:nvSpPr>
          <p:spPr>
            <a:xfrm>
              <a:off x="4493665" y="961025"/>
              <a:ext cx="3792890" cy="7116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后端</a:t>
              </a:r>
            </a:p>
          </p:txBody>
        </p:sp>
        <p:sp>
          <p:nvSpPr>
            <p:cNvPr id="227" name="前端"/>
            <p:cNvSpPr/>
            <p:nvPr/>
          </p:nvSpPr>
          <p:spPr>
            <a:xfrm>
              <a:off x="7908929" y="0"/>
              <a:ext cx="3792890" cy="71162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前端</a:t>
              </a:r>
            </a:p>
          </p:txBody>
        </p:sp>
        <p:sp>
          <p:nvSpPr>
            <p:cNvPr id="228" name="测试"/>
            <p:cNvSpPr/>
            <p:nvPr/>
          </p:nvSpPr>
          <p:spPr>
            <a:xfrm>
              <a:off x="12147260" y="961025"/>
              <a:ext cx="3792889" cy="7116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测试</a:t>
              </a:r>
            </a:p>
          </p:txBody>
        </p:sp>
        <p:sp>
          <p:nvSpPr>
            <p:cNvPr id="229" name="..."/>
            <p:cNvSpPr/>
            <p:nvPr/>
          </p:nvSpPr>
          <p:spPr>
            <a:xfrm>
              <a:off x="15488036" y="0"/>
              <a:ext cx="3792889" cy="71162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pc="0"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信息错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259" sz="8640"/>
            </a:lvl1pPr>
          </a:lstStyle>
          <a:p>
            <a:pPr/>
            <a:r>
              <a:t>信息错误</a:t>
            </a:r>
          </a:p>
        </p:txBody>
      </p:sp>
      <p:pic>
        <p:nvPicPr>
          <p:cNvPr id="2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999" y="4582302"/>
            <a:ext cx="14605161" cy="5504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30656" y="4582302"/>
            <a:ext cx="3033368" cy="5504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如何避免/解决X-Y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如何避免/解决X-Y问题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如何解决X-y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253" sz="8460"/>
            </a:lvl1pPr>
          </a:lstStyle>
          <a:p>
            <a:pPr/>
            <a:r>
              <a:t>如何解决X-y问题</a:t>
            </a:r>
          </a:p>
        </p:txBody>
      </p:sp>
      <p:sp>
        <p:nvSpPr>
          <p:cNvPr id="239" name="接收信息时需要同步确认…"/>
          <p:cNvSpPr txBox="1"/>
          <p:nvPr>
            <p:ph type="body" sz="half" idx="1"/>
          </p:nvPr>
        </p:nvSpPr>
        <p:spPr>
          <a:xfrm>
            <a:off x="1151807" y="4122864"/>
            <a:ext cx="17212681" cy="4852891"/>
          </a:xfrm>
          <a:prstGeom prst="rect">
            <a:avLst/>
          </a:prstGeom>
        </p:spPr>
        <p:txBody>
          <a:bodyPr/>
          <a:lstStyle/>
          <a:p>
            <a:pPr marL="635000" indent="-635000" algn="l" defTabSz="355600">
              <a:spcBef>
                <a:spcPts val="4300"/>
              </a:spcBef>
              <a:buSzPct val="100000"/>
              <a:buBlip>
                <a:blip r:embed="rId2"/>
              </a:buBlip>
              <a:tabLst/>
              <a:defRPr spc="66" sz="6600"/>
            </a:pPr>
            <a:r>
              <a:t>接收信息时需要同步确认</a:t>
            </a:r>
          </a:p>
          <a:p>
            <a:pPr marL="635000" indent="-635000" algn="l" defTabSz="355600">
              <a:spcBef>
                <a:spcPts val="4300"/>
              </a:spcBef>
              <a:buSzPct val="100000"/>
              <a:buBlip>
                <a:blip r:embed="rId2"/>
              </a:buBlip>
              <a:tabLst/>
              <a:defRPr spc="66" sz="6600"/>
            </a:pPr>
            <a:r>
              <a:t>消化信息时多问几个为什么</a:t>
            </a:r>
          </a:p>
          <a:p>
            <a:pPr marL="635000" indent="-635000" algn="l" defTabSz="355600">
              <a:spcBef>
                <a:spcPts val="4300"/>
              </a:spcBef>
              <a:buSzPct val="100000"/>
              <a:buBlip>
                <a:blip r:embed="rId2"/>
              </a:buBlip>
              <a:tabLst/>
              <a:defRPr spc="66" sz="6600"/>
            </a:pPr>
            <a:r>
              <a:t>发送信息时确保完整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98887" y="2857599"/>
            <a:ext cx="9144001" cy="895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如何避免自己提出X-y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253" sz="8460"/>
            </a:lvl1pPr>
          </a:lstStyle>
          <a:p>
            <a:pPr/>
            <a:r>
              <a:t>如何避免自己提出X-y问题</a:t>
            </a:r>
          </a:p>
        </p:txBody>
      </p:sp>
      <p:sp>
        <p:nvSpPr>
          <p:cNvPr id="243" name="提高对应问题域的知识…"/>
          <p:cNvSpPr txBox="1"/>
          <p:nvPr>
            <p:ph type="body" sz="half" idx="1"/>
          </p:nvPr>
        </p:nvSpPr>
        <p:spPr>
          <a:xfrm>
            <a:off x="2796826" y="3938797"/>
            <a:ext cx="20381868" cy="6280804"/>
          </a:xfrm>
          <a:prstGeom prst="rect">
            <a:avLst/>
          </a:prstGeom>
        </p:spPr>
        <p:txBody>
          <a:bodyPr/>
          <a:lstStyle/>
          <a:p>
            <a:pPr marL="438150" indent="-438150" algn="l" defTabSz="245363">
              <a:spcBef>
                <a:spcPts val="2900"/>
              </a:spcBef>
              <a:buSzPct val="100000"/>
              <a:buBlip>
                <a:blip r:embed="rId2"/>
              </a:buBlip>
              <a:tabLst/>
              <a:defRPr spc="45" sz="4554"/>
            </a:pPr>
            <a:r>
              <a:t>提高对应问题域的知识</a:t>
            </a:r>
          </a:p>
          <a:p>
            <a:pPr marL="438150" indent="-438150" algn="l" defTabSz="245363">
              <a:spcBef>
                <a:spcPts val="2900"/>
              </a:spcBef>
              <a:buSzPct val="100000"/>
              <a:buBlip>
                <a:blip r:embed="rId2"/>
              </a:buBlip>
              <a:tabLst/>
              <a:defRPr spc="45" sz="4554"/>
            </a:pPr>
            <a:r>
              <a:t>尽可能去详细完善的描述遇到的问题，而不单单是你想到的方案</a:t>
            </a:r>
          </a:p>
          <a:p>
            <a:pPr lvl="1" marL="876300" indent="-438150" algn="l" defTabSz="245363">
              <a:spcBef>
                <a:spcPts val="2900"/>
              </a:spcBef>
              <a:buSzPct val="100000"/>
              <a:buBlip>
                <a:blip r:embed="rId2"/>
              </a:buBlip>
              <a:tabLst/>
              <a:defRPr spc="34" sz="3450"/>
            </a:pPr>
            <a:r>
              <a:t>描述问题的症状，而不是猜测</a:t>
            </a:r>
          </a:p>
          <a:p>
            <a:pPr lvl="1" marL="876300" indent="-438150" algn="l" defTabSz="245363">
              <a:spcBef>
                <a:spcPts val="2900"/>
              </a:spcBef>
              <a:buSzPct val="100000"/>
              <a:buBlip>
                <a:blip r:embed="rId2"/>
              </a:buBlip>
              <a:tabLst/>
              <a:defRPr spc="34" sz="3450"/>
            </a:pPr>
            <a:r>
              <a:t>按时间顺序描述问题症状</a:t>
            </a:r>
          </a:p>
          <a:p>
            <a:pPr lvl="1" marL="876300" indent="-438150" algn="l" defTabSz="245363">
              <a:spcBef>
                <a:spcPts val="2900"/>
              </a:spcBef>
              <a:buSzPct val="100000"/>
              <a:buBlip>
                <a:blip r:embed="rId2"/>
              </a:buBlip>
              <a:tabLst/>
              <a:defRPr spc="34" sz="3450"/>
            </a:pPr>
            <a:r>
              <a:t>描述结果，而不是步骤</a:t>
            </a:r>
          </a:p>
          <a:p>
            <a:pPr marL="438150" indent="-438150" algn="l" defTabSz="245363">
              <a:spcBef>
                <a:spcPts val="2900"/>
              </a:spcBef>
              <a:buSzPct val="100000"/>
              <a:buBlip>
                <a:blip r:embed="rId2"/>
              </a:buBlip>
              <a:tabLst/>
              <a:defRPr spc="45" sz="4554"/>
            </a:pPr>
            <a:r>
              <a:t>不要预设方案，不要假设自己的方案是最正确的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总结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总结"/>
          <p:cNvSpPr txBox="1"/>
          <p:nvPr>
            <p:ph type="body" sz="half" idx="1"/>
          </p:nvPr>
        </p:nvSpPr>
        <p:spPr>
          <a:xfrm>
            <a:off x="1374410" y="-378003"/>
            <a:ext cx="20207127" cy="4699001"/>
          </a:xfrm>
          <a:prstGeom prst="rect">
            <a:avLst/>
          </a:prstGeom>
        </p:spPr>
        <p:txBody>
          <a:bodyPr/>
          <a:lstStyle/>
          <a:p>
            <a:pPr/>
            <a:r>
              <a:t>总结</a:t>
            </a:r>
          </a:p>
        </p:txBody>
      </p:sp>
      <p:pic>
        <p:nvPicPr>
          <p:cNvPr id="248" name="总结.png" descr="总结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9162" y="3191625"/>
            <a:ext cx="14694278" cy="9057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参考资料"/>
          <p:cNvSpPr txBox="1"/>
          <p:nvPr>
            <p:ph type="body" sz="quarter" idx="1"/>
          </p:nvPr>
        </p:nvSpPr>
        <p:spPr>
          <a:xfrm>
            <a:off x="2082800" y="1509784"/>
            <a:ext cx="19501018" cy="2343328"/>
          </a:xfrm>
          <a:prstGeom prst="rect">
            <a:avLst/>
          </a:prstGeom>
        </p:spPr>
        <p:txBody>
          <a:bodyPr/>
          <a:lstStyle>
            <a:lvl1pPr defTabSz="292100">
              <a:defRPr spc="375" sz="12500"/>
            </a:lvl1pPr>
          </a:lstStyle>
          <a:p>
            <a:pPr/>
            <a:r>
              <a:t>参考资料</a:t>
            </a:r>
          </a:p>
        </p:txBody>
      </p:sp>
      <p:sp>
        <p:nvSpPr>
          <p:cNvPr id="251" name="https://time.geekbang.org/column/article/28550…"/>
          <p:cNvSpPr txBox="1"/>
          <p:nvPr>
            <p:ph type="body" idx="21"/>
          </p:nvPr>
        </p:nvSpPr>
        <p:spPr>
          <a:xfrm>
            <a:off x="2345056" y="4310539"/>
            <a:ext cx="19693888" cy="492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584200">
              <a:defRPr spc="104" sz="3500"/>
            </a:pPr>
            <a:r>
              <a:t>https://time.geekbang.org/column/article/28550</a:t>
            </a:r>
          </a:p>
          <a:p>
            <a:pPr defTabSz="584200">
              <a:defRPr spc="104" sz="3500"/>
            </a:pPr>
            <a:r>
              <a:rPr u="sng">
                <a:hlinkClick r:id="rId2" invalidUrl="" action="" tgtFrame="" tooltip="" history="1" highlightClick="0" endSnd="0"/>
              </a:rPr>
              <a:t>https://coolshell.cn/articles/10804.html</a:t>
            </a:r>
          </a:p>
          <a:p>
            <a:pPr defTabSz="584200">
              <a:defRPr spc="104" sz="3500"/>
            </a:pPr>
            <a:r>
              <a:rPr u="sng">
                <a:hlinkClick r:id="rId3" invalidUrl="" action="" tgtFrame="" tooltip="" history="1" highlightClick="0" endSnd="0"/>
              </a:rPr>
              <a:t>https://en.wikipedia.org/wiki/XY_problem</a:t>
            </a:r>
          </a:p>
          <a:p>
            <a:pPr defTabSz="584200">
              <a:defRPr spc="104" sz="3500"/>
            </a:pPr>
            <a:r>
              <a:rPr u="sng">
                <a:hlinkClick r:id="rId4" invalidUrl="" action="" tgtFrame="" tooltip="" history="1" highlightClick="0" endSnd="0"/>
              </a:rPr>
              <a:t>https://meta.stackexchange.com/questions/66377/what-is-the-xy-problem</a:t>
            </a:r>
          </a:p>
          <a:p>
            <a:pPr defTabSz="584200">
              <a:defRPr spc="104" sz="3500"/>
            </a:pPr>
            <a:r>
              <a:rPr u="sng">
                <a:hlinkClick r:id="rId5" invalidUrl="" action="" tgtFrame="" tooltip="" history="1" highlightClick="0" endSnd="0"/>
              </a:rPr>
              <a:t>http://www.catb.org/esr/faqs/smart-questions.html#goal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黄色背景下绿色架子上的一排七个小复古时钟" descr="黄色背景下绿色架子上的一排七个小复古时钟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337" r="0" b="1433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54" name="2024.1月月会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37463">
              <a:defRPr spc="80" sz="2024"/>
            </a:lvl1pPr>
          </a:lstStyle>
          <a:p>
            <a:pPr/>
            <a:r>
              <a:t>2024.1月月会</a:t>
            </a:r>
          </a:p>
        </p:txBody>
      </p:sp>
      <p:sp>
        <p:nvSpPr>
          <p:cNvPr id="255" name="来广营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来广营</a:t>
            </a:r>
          </a:p>
        </p:txBody>
      </p:sp>
      <p:sp>
        <p:nvSpPr>
          <p:cNvPr id="256" name="安南"/>
          <p:cNvSpPr txBox="1"/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安南</a:t>
            </a:r>
          </a:p>
        </p:txBody>
      </p:sp>
      <p:sp>
        <p:nvSpPr>
          <p:cNvPr id="257" name="线条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58" name="线条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59" name="线条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60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61" name="谢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谢谢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1.什么是XY问题…"/>
          <p:cNvSpPr txBox="1"/>
          <p:nvPr>
            <p:ph type="title"/>
          </p:nvPr>
        </p:nvSpPr>
        <p:spPr>
          <a:xfrm>
            <a:off x="2212496" y="2824547"/>
            <a:ext cx="13823644" cy="7140600"/>
          </a:xfrm>
          <a:prstGeom prst="rect">
            <a:avLst/>
          </a:prstGeom>
        </p:spPr>
        <p:txBody>
          <a:bodyPr/>
          <a:lstStyle/>
          <a:p>
            <a:pPr algn="l" defTabSz="368045">
              <a:lnSpc>
                <a:spcPts val="13900"/>
              </a:lnSpc>
              <a:defRPr spc="187" sz="6237"/>
            </a:pPr>
            <a:r>
              <a:t>1.什么是XY问题</a:t>
            </a:r>
          </a:p>
          <a:p>
            <a:pPr algn="l" defTabSz="368045">
              <a:lnSpc>
                <a:spcPts val="13900"/>
              </a:lnSpc>
              <a:defRPr spc="187" sz="6237"/>
            </a:pPr>
            <a:r>
              <a:t>2.XY问题出现的原因</a:t>
            </a:r>
          </a:p>
          <a:p>
            <a:pPr algn="l" defTabSz="368045">
              <a:lnSpc>
                <a:spcPts val="13900"/>
              </a:lnSpc>
              <a:defRPr spc="187" sz="6237"/>
            </a:pPr>
            <a:r>
              <a:t>3.如何避免/解决XY问题</a:t>
            </a:r>
          </a:p>
          <a:p>
            <a:pPr algn="l" defTabSz="368045">
              <a:lnSpc>
                <a:spcPts val="13900"/>
              </a:lnSpc>
              <a:defRPr spc="187" sz="6237"/>
            </a:pPr>
            <a:r>
              <a:t>4.总结</a:t>
            </a:r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5692" y="3455547"/>
            <a:ext cx="10497497" cy="5878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什么是X-Y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什么是X-Y问题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如何定义X-Y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253" sz="8460"/>
            </a:lvl1pPr>
          </a:lstStyle>
          <a:p>
            <a:pPr/>
            <a:r>
              <a:t>如何定义X-Y问题</a:t>
            </a:r>
          </a:p>
        </p:txBody>
      </p:sp>
      <p:sp>
        <p:nvSpPr>
          <p:cNvPr id="192" name="1）有人想解决问题X…"/>
          <p:cNvSpPr/>
          <p:nvPr/>
        </p:nvSpPr>
        <p:spPr>
          <a:xfrm>
            <a:off x="1564745" y="4154444"/>
            <a:ext cx="21611523" cy="376728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1）有人想解决问题X</a:t>
            </a:r>
          </a:p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2）他觉得Y可能是解决X问题的方法</a:t>
            </a:r>
          </a:p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3）但是他不知道Y应该怎么做</a:t>
            </a:r>
          </a:p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4）于是他去问别人Y应该怎么做？</a:t>
            </a:r>
          </a:p>
        </p:txBody>
      </p:sp>
      <p:sp>
        <p:nvSpPr>
          <p:cNvPr id="193" name="没有去问怎么解决问题X，而是去问解决方案Y应该怎么去实现和操作。"/>
          <p:cNvSpPr/>
          <p:nvPr/>
        </p:nvSpPr>
        <p:spPr>
          <a:xfrm>
            <a:off x="3381398" y="9143758"/>
            <a:ext cx="17621204" cy="1270001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pc="0" sz="4200">
                <a:solidFill>
                  <a:srgbClr val="000000"/>
                </a:solidFill>
              </a:defRPr>
            </a:lvl1pPr>
          </a:lstStyle>
          <a:p>
            <a:pPr/>
            <a:r>
              <a:t>没有去问怎么解决问题X，而是去问解决方案Y应该怎么去实现和操作。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如何定义X-Y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253" sz="8460"/>
            </a:lvl1pPr>
          </a:lstStyle>
          <a:p>
            <a:pPr/>
            <a:r>
              <a:t>如何定义X-Y问题</a:t>
            </a:r>
          </a:p>
        </p:txBody>
      </p:sp>
      <p:sp>
        <p:nvSpPr>
          <p:cNvPr id="196" name="1）热心的人们帮助并告诉这个人Y应该怎么搞，但是大家都觉得Y这个方案有点怪异。…"/>
          <p:cNvSpPr/>
          <p:nvPr/>
        </p:nvSpPr>
        <p:spPr>
          <a:xfrm>
            <a:off x="1454573" y="3224509"/>
            <a:ext cx="21636626" cy="5406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1）热心的人们帮助并告诉这个人Y应该怎么搞，但是大家都觉得Y这个方案有点怪异。</a:t>
            </a:r>
          </a:p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2）在经过大量地讨论和浪费了大量的时间后，热心的人终于明白了原始的问题X是怎么一回事</a:t>
            </a:r>
          </a:p>
          <a:p>
            <a:pPr algn="l" defTabSz="825500">
              <a:defRPr spc="0" sz="5000">
                <a:solidFill>
                  <a:srgbClr val="FFFFFF"/>
                </a:solidFill>
              </a:defRPr>
            </a:pPr>
            <a:r>
              <a:t>3）于是大家都发现，Y根本就不是用来解决X的合适的方案。</a:t>
            </a:r>
          </a:p>
        </p:txBody>
      </p:sp>
      <p:sp>
        <p:nvSpPr>
          <p:cNvPr id="197" name="在一个根本错误的方向上浪费他人大量的时间和精力！"/>
          <p:cNvSpPr/>
          <p:nvPr/>
        </p:nvSpPr>
        <p:spPr>
          <a:xfrm>
            <a:off x="3462284" y="9963354"/>
            <a:ext cx="17621204" cy="1270001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pc="0" sz="4200">
                <a:solidFill>
                  <a:srgbClr val="000000"/>
                </a:solidFill>
              </a:defRPr>
            </a:lvl1pPr>
          </a:lstStyle>
          <a:p>
            <a:pPr/>
            <a:r>
              <a:t>在一个根本错误的方向上浪费他人大量的时间和精力！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XY问题例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253" sz="8460"/>
            </a:lvl1pPr>
          </a:lstStyle>
          <a:p>
            <a:pPr/>
            <a:r>
              <a:t>XY问题例子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618" y="2839546"/>
            <a:ext cx="4494992" cy="967624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X(原始问题)：想要更快到达目的地的…"/>
          <p:cNvSpPr txBox="1"/>
          <p:nvPr>
            <p:ph type="body" sz="quarter" idx="1"/>
          </p:nvPr>
        </p:nvSpPr>
        <p:spPr>
          <a:xfrm>
            <a:off x="9486420" y="5780256"/>
            <a:ext cx="20218401" cy="215548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X(原始问题)：想要更快到达目的地的 </a:t>
            </a:r>
          </a:p>
          <a:p>
            <a:pPr>
              <a:buBlip>
                <a:blip r:embed="rId3"/>
              </a:buBlip>
            </a:pPr>
            <a:r>
              <a:t>Y(某个方案)：需要一匹更快的马？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X(原始问题)： 网站在设备上加载时间较慢，用户体验不佳…"/>
          <p:cNvSpPr txBox="1"/>
          <p:nvPr>
            <p:ph type="body" sz="quarter" idx="1"/>
          </p:nvPr>
        </p:nvSpPr>
        <p:spPr>
          <a:xfrm>
            <a:off x="5652931" y="3556651"/>
            <a:ext cx="20218401" cy="215548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X(原始问题)： 网站在设备上加载时间较慢，用户体验不佳</a:t>
            </a:r>
          </a:p>
          <a:p>
            <a:pPr>
              <a:buBlip>
                <a:blip r:embed="rId2"/>
              </a:buBlip>
            </a:pPr>
            <a:r>
              <a:t>Y(当前解决方案)：引入大量动画效果和设计优化用户体验</a:t>
            </a:r>
          </a:p>
        </p:txBody>
      </p:sp>
      <p:sp>
        <p:nvSpPr>
          <p:cNvPr id="204" name="XY问题例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253" sz="8460"/>
            </a:lvl1pPr>
          </a:lstStyle>
          <a:p>
            <a:pPr/>
            <a:r>
              <a:t>XY问题例子</a:t>
            </a:r>
          </a:p>
        </p:txBody>
      </p:sp>
      <p:sp>
        <p:nvSpPr>
          <p:cNvPr id="205" name="结果：…"/>
          <p:cNvSpPr/>
          <p:nvPr/>
        </p:nvSpPr>
        <p:spPr>
          <a:xfrm>
            <a:off x="5158305" y="5917046"/>
            <a:ext cx="14067390" cy="2825379"/>
          </a:xfrm>
          <a:prstGeom prst="roundRect">
            <a:avLst>
              <a:gd name="adj" fmla="val 703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pc="0" sz="4200">
                <a:solidFill>
                  <a:srgbClr val="000000"/>
                </a:solidFill>
              </a:defRPr>
            </a:pPr>
            <a:r>
              <a:t>结果：</a:t>
            </a:r>
          </a:p>
          <a:p>
            <a:pPr algn="l" defTabSz="825500">
              <a:defRPr spc="0" sz="4200">
                <a:solidFill>
                  <a:srgbClr val="000000"/>
                </a:solidFill>
              </a:defRPr>
            </a:pPr>
            <a:r>
              <a:t>1. 过度设计导致页面复杂，增加了渲染性能消耗</a:t>
            </a:r>
          </a:p>
          <a:p>
            <a:pPr algn="l" defTabSz="825500">
              <a:defRPr spc="0" sz="4200">
                <a:solidFill>
                  <a:srgbClr val="000000"/>
                </a:solidFill>
              </a:defRPr>
            </a:pPr>
            <a:r>
              <a:t>2.用户体验下降，过多的动画降低了对页面内容的专注度</a:t>
            </a:r>
            <a:br/>
          </a:p>
        </p:txBody>
      </p:sp>
      <p:sp>
        <p:nvSpPr>
          <p:cNvPr id="206" name="真正的解决方式：…"/>
          <p:cNvSpPr/>
          <p:nvPr/>
        </p:nvSpPr>
        <p:spPr>
          <a:xfrm>
            <a:off x="5135434" y="9241387"/>
            <a:ext cx="14113132" cy="2825379"/>
          </a:xfrm>
          <a:prstGeom prst="roundRect">
            <a:avLst>
              <a:gd name="adj" fmla="val 703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pc="0" sz="4200">
                <a:solidFill>
                  <a:srgbClr val="000000"/>
                </a:solidFill>
              </a:defRPr>
            </a:pPr>
            <a:r>
              <a:t>真正的解决方式：</a:t>
            </a:r>
          </a:p>
          <a:p>
            <a:pPr algn="l" defTabSz="825500">
              <a:defRPr spc="0" sz="4200">
                <a:solidFill>
                  <a:srgbClr val="000000"/>
                </a:solidFill>
              </a:defRPr>
            </a:pPr>
            <a:r>
              <a:t>1. 优化图像和资源加载: 懒加载，CDN加速或者优化格式</a:t>
            </a:r>
          </a:p>
          <a:p>
            <a:pPr algn="l" defTabSz="825500">
              <a:defRPr spc="0" sz="4200">
                <a:solidFill>
                  <a:srgbClr val="000000"/>
                </a:solidFill>
              </a:defRPr>
            </a:pPr>
            <a:r>
              <a:t>2.简化设计：减少没有必要的动画，让用户聚焦于页面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0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X-Y问题出现的原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X-Y问题出现的原因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1.思维定势…"/>
          <p:cNvSpPr txBox="1"/>
          <p:nvPr>
            <p:ph type="title"/>
          </p:nvPr>
        </p:nvSpPr>
        <p:spPr>
          <a:xfrm>
            <a:off x="800969" y="3361880"/>
            <a:ext cx="11577251" cy="6065934"/>
          </a:xfrm>
          <a:prstGeom prst="rect">
            <a:avLst/>
          </a:prstGeom>
        </p:spPr>
        <p:txBody>
          <a:bodyPr/>
          <a:lstStyle/>
          <a:p>
            <a:pPr/>
            <a:r>
              <a:t>1.思维定势</a:t>
            </a:r>
          </a:p>
          <a:p>
            <a:pPr/>
            <a:r>
              <a:t>2.信息误解</a:t>
            </a:r>
          </a:p>
          <a:p>
            <a:pPr/>
            <a:r>
              <a:t>3.信息错误</a:t>
            </a:r>
          </a:p>
        </p:txBody>
      </p:sp>
      <p:pic>
        <p:nvPicPr>
          <p:cNvPr id="2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6549" y="3324564"/>
            <a:ext cx="9656948" cy="7497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